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869" r:id="rId1"/>
  </p:sldMasterIdLst>
  <p:notesMasterIdLst>
    <p:notesMasterId r:id="rId11"/>
  </p:notesMasterIdLst>
  <p:handoutMasterIdLst>
    <p:handoutMasterId r:id="rId12"/>
  </p:handoutMasterIdLst>
  <p:sldIdLst>
    <p:sldId id="296" r:id="rId2"/>
    <p:sldId id="293" r:id="rId3"/>
    <p:sldId id="295" r:id="rId4"/>
    <p:sldId id="289" r:id="rId5"/>
    <p:sldId id="259" r:id="rId6"/>
    <p:sldId id="290" r:id="rId7"/>
    <p:sldId id="294" r:id="rId8"/>
    <p:sldId id="297" r:id="rId9"/>
    <p:sldId id="298" r:id="rId10"/>
  </p:sldIdLst>
  <p:sldSz cx="12188825" cy="6858000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366" autoAdjust="0"/>
  </p:normalViewPr>
  <p:slideViewPr>
    <p:cSldViewPr>
      <p:cViewPr varScale="1">
        <p:scale>
          <a:sx n="46" d="100"/>
          <a:sy n="46" d="100"/>
        </p:scale>
        <p:origin x="-989" y="-8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E0796-4746-4525-BADD-116315D8FA69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92063-12A4-43C0-BC92-A7C3E221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19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C374-5016-4CE6-A024-B23CBB2FC3FC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703263"/>
            <a:ext cx="6245225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BC27-D95D-4B9C-93B7-1965DB6D4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BC27-D95D-4B9C-93B7-1965DB6D43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03263"/>
            <a:ext cx="5194300" cy="2922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Threats to PJM’s overall security and resilience are always developing.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 smtClean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Using threat intelligence and analysis, PJM continuously evaluates potential attacks, including: </a:t>
            </a:r>
          </a:p>
          <a:p>
            <a:pPr>
              <a:defRPr/>
            </a:pPr>
            <a:endParaRPr lang="en-US" sz="1600" dirty="0" smtClean="0"/>
          </a:p>
          <a:p>
            <a:pPr marL="685800" lvl="1" indent="-228600">
              <a:buFontTx/>
              <a:buAutoNum type="arabicParenR"/>
              <a:defRPr/>
            </a:pPr>
            <a:r>
              <a:rPr lang="en-US" sz="1600" dirty="0" smtClean="0"/>
              <a:t>Threats</a:t>
            </a:r>
            <a:r>
              <a:rPr lang="en-US" sz="1600" baseline="0" dirty="0" smtClean="0"/>
              <a:t> from n</a:t>
            </a:r>
            <a:r>
              <a:rPr lang="en-US" sz="1600" dirty="0" smtClean="0"/>
              <a:t>ation-states, due to their increased capability and intent to perform cyberattacks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i="1" dirty="0" smtClean="0"/>
              <a:t>Examples: North Korea, Iran, China and Russia</a:t>
            </a:r>
          </a:p>
          <a:p>
            <a:pPr marL="685800" lvl="1" indent="-228600">
              <a:buFontTx/>
              <a:buAutoNum type="arabicParenR"/>
              <a:defRPr/>
            </a:pPr>
            <a:endParaRPr lang="en-US" sz="1600" i="1" dirty="0"/>
          </a:p>
          <a:p>
            <a:pPr marL="685800" lvl="1" indent="-228600">
              <a:buFontTx/>
              <a:buAutoNum type="arabicParenR"/>
              <a:defRPr/>
            </a:pPr>
            <a:r>
              <a:rPr lang="en-US" sz="1600" dirty="0" smtClean="0"/>
              <a:t>Potential threats</a:t>
            </a:r>
            <a:r>
              <a:rPr lang="en-US" sz="1600" baseline="0" dirty="0" smtClean="0"/>
              <a:t> from people inside PJM – </a:t>
            </a:r>
            <a:r>
              <a:rPr lang="en-US" sz="1600" dirty="0" smtClean="0"/>
              <a:t>a complex and dynamic attack vector</a:t>
            </a:r>
          </a:p>
          <a:p>
            <a:pPr marL="685800" lvl="1" indent="-228600">
              <a:buFontTx/>
              <a:buAutoNum type="arabicParenR"/>
              <a:defRPr/>
            </a:pPr>
            <a:endParaRPr lang="en-US" sz="1600" dirty="0"/>
          </a:p>
          <a:p>
            <a:pPr marL="685800" lvl="1" indent="-228600">
              <a:buFontTx/>
              <a:buAutoNum type="arabicParenR"/>
              <a:defRPr/>
            </a:pPr>
            <a:r>
              <a:rPr lang="en-US" sz="1600" dirty="0" smtClean="0"/>
              <a:t>Threats from actors that cannot be specifically identified (cyber criminal</a:t>
            </a:r>
            <a:r>
              <a:rPr lang="en-US" sz="1600" baseline="0" dirty="0" smtClean="0"/>
              <a:t> or “</a:t>
            </a:r>
            <a:r>
              <a:rPr lang="en-US" sz="1600" baseline="0" dirty="0" err="1" smtClean="0"/>
              <a:t>hacktavist</a:t>
            </a:r>
            <a:r>
              <a:rPr lang="en-US" sz="1600" baseline="0" dirty="0" smtClean="0"/>
              <a:t>” organizations)</a:t>
            </a:r>
            <a:endParaRPr lang="en-US" sz="1600" dirty="0" smtClean="0"/>
          </a:p>
          <a:p>
            <a:pPr marL="685800" lvl="1" indent="-228600">
              <a:buFontTx/>
              <a:buAutoNum type="arabicParenR"/>
              <a:defRPr/>
            </a:pPr>
            <a:endParaRPr lang="en-US" sz="1600" dirty="0"/>
          </a:p>
          <a:p>
            <a:pPr marL="685800" lvl="1" indent="-228600">
              <a:buFontTx/>
              <a:buAutoNum type="arabicParenR"/>
              <a:defRPr/>
            </a:pPr>
            <a:r>
              <a:rPr lang="en-US" sz="1600" dirty="0" smtClean="0"/>
              <a:t>High impact</a:t>
            </a:r>
            <a:r>
              <a:rPr lang="en-US" sz="1600" baseline="0" dirty="0" smtClean="0"/>
              <a:t> but </a:t>
            </a:r>
            <a:r>
              <a:rPr lang="en-US" sz="1600" dirty="0" smtClean="0"/>
              <a:t>low frequency events including severe weather events, geomagnetic disturbances, electromagnetic pulses and terrorism</a:t>
            </a:r>
            <a:endParaRPr lang="en-US" sz="1600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1263CB-7DF5-4392-9564-83AA923C015C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kern="1200" dirty="0" smtClean="0">
                <a:solidFill>
                  <a:schemeClr val="tx1"/>
                </a:solidFill>
                <a:effectLst/>
              </a:rPr>
              <a:t>PJM’s security and resilience program consists of five strategic objectives that work to improve resilience in the face of a wide spectrum of threats and hazards. </a:t>
            </a:r>
          </a:p>
          <a:p>
            <a:endParaRPr lang="en-US" altLang="en-US" sz="13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300" b="1" i="1" dirty="0" smtClean="0"/>
              <a:t>Risk Management</a:t>
            </a:r>
            <a:r>
              <a:rPr lang="en-US" altLang="en-US" sz="1300" b="1" dirty="0" smtClean="0"/>
              <a:t>: </a:t>
            </a:r>
            <a:r>
              <a:rPr lang="en-US" altLang="en-US" sz="1300" dirty="0" smtClean="0"/>
              <a:t>Driving investment and resources to the highest risk areas of PJM’s security and resilience program.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300" b="1" i="1" dirty="0" smtClean="0"/>
              <a:t>Defense: </a:t>
            </a:r>
            <a:r>
              <a:rPr lang="en-US" altLang="en-US" sz="1300" dirty="0" smtClean="0"/>
              <a:t>Fortifying systems, information, and facilities by slowing down and stopping threats</a:t>
            </a:r>
            <a:r>
              <a:rPr lang="en-US" altLang="en-US" sz="13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300" b="1" i="1" dirty="0" smtClean="0"/>
              <a:t>Response</a:t>
            </a:r>
            <a:r>
              <a:rPr lang="en-US" altLang="en-US" sz="1300" b="1" dirty="0" smtClean="0"/>
              <a:t>: </a:t>
            </a:r>
            <a:r>
              <a:rPr lang="en-US" altLang="en-US" sz="1300" dirty="0" smtClean="0"/>
              <a:t>Enabling early detection of and responding effectively to attacks to minimize operational impacts and to speed recovery of 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300" b="1" i="1" dirty="0" smtClean="0"/>
              <a:t>Education</a:t>
            </a:r>
            <a:r>
              <a:rPr lang="en-US" altLang="en-US" sz="1300" b="1" dirty="0" smtClean="0"/>
              <a:t>: </a:t>
            </a:r>
            <a:r>
              <a:rPr lang="en-US" altLang="en-US" sz="1300" dirty="0" smtClean="0"/>
              <a:t>Training the PJM workforce and a team of highly competent security professionals to spot threats, report anomalies and drive vigilance.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300" b="1" i="1" dirty="0" smtClean="0"/>
              <a:t>Partnership: </a:t>
            </a:r>
            <a:r>
              <a:rPr lang="en-US" altLang="en-US" sz="1300" dirty="0" smtClean="0"/>
              <a:t>Collaborating and leveraging the capabilities and expertise of key partners across government, industry and other critical infrastructures.  </a:t>
            </a:r>
          </a:p>
          <a:p>
            <a:endParaRPr lang="en-US" alt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These objectives also allow for feedback that helps PJM continuously improve its security posture.</a:t>
            </a:r>
          </a:p>
          <a:p>
            <a:endParaRPr lang="en-US" altLang="en-US" sz="1400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30F41D-C1E0-4543-A58C-A9C990DF77BC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03263"/>
            <a:ext cx="5194300" cy="2922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dirty="0" smtClean="0"/>
              <a:t>PJM’s defense strategy includes: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b="1" dirty="0" smtClean="0"/>
              <a:t>Information Sharing</a:t>
            </a:r>
            <a:r>
              <a:rPr lang="en-US" sz="1350" dirty="0"/>
              <a:t> </a:t>
            </a:r>
            <a:r>
              <a:rPr lang="en-US" sz="1350" dirty="0" smtClean="0"/>
              <a:t>– sharing </a:t>
            </a:r>
            <a:r>
              <a:rPr lang="en-US" sz="1350" dirty="0"/>
              <a:t>best practices and known threats to avoid vulnerabilities internally and with the appropriate external </a:t>
            </a:r>
            <a:r>
              <a:rPr lang="en-US" sz="1350" dirty="0" smtClean="0"/>
              <a:t>partners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b="1" dirty="0" smtClean="0"/>
              <a:t>Vulnerability Management</a:t>
            </a:r>
            <a:r>
              <a:rPr lang="en-US" sz="1350" dirty="0"/>
              <a:t> </a:t>
            </a:r>
            <a:r>
              <a:rPr lang="en-US" sz="1350" dirty="0" smtClean="0"/>
              <a:t>– is </a:t>
            </a:r>
            <a:r>
              <a:rPr lang="en-US" sz="1350" dirty="0"/>
              <a:t>integral to cybersecurity </a:t>
            </a:r>
            <a:r>
              <a:rPr lang="en-US" sz="1350" dirty="0" smtClean="0"/>
              <a:t>and </a:t>
            </a:r>
            <a:r>
              <a:rPr lang="en-US" sz="1350" dirty="0"/>
              <a:t>is the practice of identifying, classifying, remediating or mitigating </a:t>
            </a:r>
            <a:r>
              <a:rPr lang="en-US" sz="1350" dirty="0" smtClean="0"/>
              <a:t>vulnerabilities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b="1" dirty="0" smtClean="0"/>
              <a:t>Impact Analysis</a:t>
            </a:r>
            <a:r>
              <a:rPr lang="en-US" sz="1350" dirty="0"/>
              <a:t> </a:t>
            </a:r>
            <a:r>
              <a:rPr lang="en-US" sz="1350" dirty="0" smtClean="0"/>
              <a:t>– knowing </a:t>
            </a:r>
            <a:r>
              <a:rPr lang="en-US" sz="1350" dirty="0"/>
              <a:t>the impacts that can be created by change or disruption downstream. It helps to forecast consequences of business function disruptions and a step to develop incident or disaster recovery strategies. </a:t>
            </a:r>
            <a:endParaRPr lang="en-US" sz="135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b="1" dirty="0" smtClean="0"/>
              <a:t>Technology </a:t>
            </a:r>
            <a:r>
              <a:rPr lang="en-US" sz="1350" b="1" dirty="0"/>
              <a:t>Lifecycle </a:t>
            </a:r>
            <a:r>
              <a:rPr lang="en-US" sz="1350" b="1" dirty="0" smtClean="0"/>
              <a:t>Management</a:t>
            </a:r>
            <a:r>
              <a:rPr lang="en-US" sz="1350" dirty="0"/>
              <a:t> </a:t>
            </a:r>
            <a:r>
              <a:rPr lang="en-US" sz="1350" dirty="0" smtClean="0"/>
              <a:t>– practice </a:t>
            </a:r>
            <a:r>
              <a:rPr lang="en-US" sz="1350" dirty="0"/>
              <a:t>of managing technology from initial use to retirement </a:t>
            </a:r>
            <a:endParaRPr lang="en-US" sz="135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b="1" dirty="0" smtClean="0"/>
              <a:t>Predictive Analytics</a:t>
            </a:r>
            <a:r>
              <a:rPr lang="en-US" sz="1350" dirty="0"/>
              <a:t> </a:t>
            </a:r>
            <a:r>
              <a:rPr lang="en-US" sz="1350" dirty="0" smtClean="0"/>
              <a:t>– uses </a:t>
            </a:r>
            <a:r>
              <a:rPr lang="en-US" sz="1350" dirty="0"/>
              <a:t>data mining to extract information from data and uses it to predict trends and behavior </a:t>
            </a:r>
            <a:r>
              <a:rPr lang="en-US" sz="1350" dirty="0" smtClean="0"/>
              <a:t>patterns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350" b="1" dirty="0" smtClean="0"/>
              <a:t>Data Management</a:t>
            </a:r>
            <a:r>
              <a:rPr lang="en-US" sz="1350" dirty="0"/>
              <a:t> </a:t>
            </a:r>
            <a:r>
              <a:rPr lang="en-US" sz="1350" dirty="0" smtClean="0"/>
              <a:t>– ensuring </a:t>
            </a:r>
            <a:r>
              <a:rPr lang="en-US" sz="1350" dirty="0"/>
              <a:t>CIP information remains confidential and restricting access for both physical and cyber to make sure the right people have the right access to the right assets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18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C0B3-FC37-43AE-920E-CA088CD624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3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BC27-D95D-4B9C-93B7-1965DB6D43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9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03263"/>
            <a:ext cx="5194300" cy="2922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PJM relies on intelligence from government, industry partners, commercial sources, and our own security events.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This intelligence is a vital part of our cyber and physical monitoring processes and tools</a:t>
            </a:r>
            <a:r>
              <a:rPr lang="en-US" altLang="en-US" sz="1400" baseline="0" dirty="0" smtClean="0"/>
              <a:t>, and enhances our abilities to respond to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Sources:</a:t>
            </a:r>
            <a:endParaRPr lang="en-US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b="1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b="1" i="1" dirty="0" smtClean="0"/>
              <a:t>Government sources: </a:t>
            </a:r>
            <a:r>
              <a:rPr lang="en-US" altLang="en-US" sz="1400" dirty="0" smtClean="0"/>
              <a:t>Congressional Research Institute for Social Work &amp; Policy, Federal Bureau of Investigation, National Cybersecurity &amp; Communications Integration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sz="1400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b="1" i="1" dirty="0" smtClean="0"/>
              <a:t>Industry</a:t>
            </a:r>
            <a:r>
              <a:rPr lang="en-US" altLang="en-US" sz="1400" b="1" i="1" baseline="0" dirty="0" smtClean="0"/>
              <a:t> sources:</a:t>
            </a:r>
            <a:r>
              <a:rPr lang="en-US" altLang="en-US" sz="1400" b="1" i="1" dirty="0" smtClean="0"/>
              <a:t> </a:t>
            </a:r>
            <a:r>
              <a:rPr lang="en-US" altLang="en-US" sz="1400" baseline="0" dirty="0" smtClean="0"/>
              <a:t>AEP’s Cyber</a:t>
            </a:r>
            <a:r>
              <a:rPr lang="en-US" altLang="en-US" sz="1400" dirty="0" smtClean="0"/>
              <a:t> Security Operations Center</a:t>
            </a:r>
            <a:r>
              <a:rPr lang="en-US" altLang="en-US" sz="1400" baseline="0" dirty="0" smtClean="0"/>
              <a:t>,</a:t>
            </a:r>
            <a:r>
              <a:rPr lang="en-US" altLang="en-US" sz="1400" dirty="0" smtClean="0"/>
              <a:t>  Electricity Information Sharing and Analysis Center (E-ISAC), Electricity Subsector Coordinating Council (ESCC)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sz="1400" b="1" i="1" baseline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b="1" i="1" baseline="0" dirty="0" smtClean="0"/>
              <a:t>Situational awareness:</a:t>
            </a:r>
            <a:r>
              <a:rPr lang="en-US" altLang="en-US" sz="1400" b="1" i="1" dirty="0" smtClean="0"/>
              <a:t> </a:t>
            </a:r>
            <a:r>
              <a:rPr lang="en-US" altLang="en-US" sz="1400" b="1" baseline="0" dirty="0" smtClean="0">
                <a:solidFill>
                  <a:srgbClr val="FF0000"/>
                </a:solidFill>
              </a:rPr>
              <a:t>PJM security events (what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 are they? Should this be included?)</a:t>
            </a:r>
            <a:r>
              <a:rPr lang="en-US" altLang="en-US" sz="1400" baseline="0" dirty="0" smtClean="0"/>
              <a:t>,</a:t>
            </a:r>
            <a:r>
              <a:rPr lang="en-US" altLang="en-US" sz="1400" dirty="0" smtClean="0"/>
              <a:t> </a:t>
            </a:r>
            <a:r>
              <a:rPr lang="en-US" altLang="en-US" sz="1400" baseline="0" dirty="0" smtClean="0"/>
              <a:t>PJM as a regional coordinator,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p</a:t>
            </a:r>
            <a:r>
              <a:rPr lang="en-US" altLang="en-US" sz="1400" baseline="0" dirty="0" smtClean="0"/>
              <a:t>ublic/private partnership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sz="1400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b="1" i="1" baseline="0" dirty="0" smtClean="0"/>
              <a:t>Commercial sources:</a:t>
            </a:r>
            <a:r>
              <a:rPr lang="en-US" altLang="en-US" sz="1400" b="1" i="1" dirty="0" smtClean="0"/>
              <a:t> </a:t>
            </a:r>
            <a:r>
              <a:rPr lang="en-US" altLang="en-US" sz="1400" baseline="0" dirty="0" smtClean="0"/>
              <a:t>Patch management updates,</a:t>
            </a:r>
            <a:r>
              <a:rPr lang="en-US" altLang="en-US" sz="1400" dirty="0" smtClean="0"/>
              <a:t> </a:t>
            </a:r>
            <a:r>
              <a:rPr lang="en-US" altLang="en-US" sz="1400" baseline="0" dirty="0" smtClean="0"/>
              <a:t>Technology vendors,</a:t>
            </a:r>
            <a:r>
              <a:rPr lang="en-US" altLang="en-US" sz="1400" dirty="0" smtClean="0"/>
              <a:t> interdependent</a:t>
            </a:r>
            <a:r>
              <a:rPr lang="en-US" altLang="en-US" sz="1400" baseline="0" dirty="0" smtClean="0"/>
              <a:t> infrastructure industry—coordinating with natural gas industry, communications, etc. </a:t>
            </a:r>
            <a:endParaRPr lang="en-US" altLang="en-US" sz="1400" dirty="0" smtClean="0"/>
          </a:p>
          <a:p>
            <a:endParaRPr lang="en-US" alt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79E8E1-CB0D-4778-BD02-58B842E235CC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 alt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703263"/>
            <a:ext cx="4657725" cy="2620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3458784"/>
            <a:ext cx="5607050" cy="52105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300" dirty="0" smtClean="0"/>
              <a:t>PJM</a:t>
            </a:r>
            <a:r>
              <a:rPr lang="en-US" altLang="en-US" sz="1300" baseline="0" dirty="0" smtClean="0"/>
              <a:t> educates our employees to ensure our ability to react to events.</a:t>
            </a:r>
            <a:endParaRPr lang="en-US" altLang="en-US" sz="13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30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300" dirty="0" smtClean="0"/>
              <a:t>This includes PJM’s</a:t>
            </a:r>
            <a:r>
              <a:rPr lang="en-US" altLang="en-US" sz="1300" baseline="0" dirty="0" smtClean="0"/>
              <a:t> participation in </a:t>
            </a:r>
            <a:r>
              <a:rPr lang="en-US" altLang="en-US" sz="1300" dirty="0" smtClean="0"/>
              <a:t>GridEx, which is a North American-wide simulation of a coordinated cyber and physical attack against multiple asset owners.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1300" dirty="0"/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300" dirty="0" smtClean="0"/>
              <a:t>PJM has consistently participated as a full participant, and for GridEx III, PJM is helping to lead the development of the scenario and coordination between Reliability Coordinators and asset owners.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1300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300" dirty="0" smtClean="0"/>
              <a:t>PJM is regularly assessed by the North American Electric Reliability Corporation to ensure we meet or exceed critical information protection standards.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1300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300" dirty="0" smtClean="0"/>
              <a:t>PJM encourages its staff tasked with protecting its critical information and infrastructure to pursue continuing education opportunities, including through professional certifications and advanced degrees.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1300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300" dirty="0" smtClean="0"/>
              <a:t>PJM has proposed a Security and </a:t>
            </a:r>
            <a:r>
              <a:rPr lang="en-US" altLang="en-US" sz="1300" dirty="0"/>
              <a:t>Resilience Committee </a:t>
            </a:r>
            <a:r>
              <a:rPr lang="en-US" altLang="en-US" sz="1300" dirty="0" smtClean="0"/>
              <a:t>that is designed to take a  </a:t>
            </a:r>
            <a:r>
              <a:rPr lang="en-US" altLang="en-US" sz="1300" dirty="0"/>
              <a:t>proactive approach to discussing a broad range of security- and resilience-related </a:t>
            </a:r>
            <a:r>
              <a:rPr lang="en-US" altLang="en-US" sz="1300" dirty="0" smtClean="0"/>
              <a:t>topics with PJM stakeholders. It will replace the current Security and Resilience Subcommittee.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F89B2-ABB0-41D1-9BB1-31C5A4A029B1}" type="slidenum">
              <a:rPr lang="en-US" altLang="en-US" smtClean="0">
                <a:latin typeface="Arial" pitchFamily="34" charset="0"/>
              </a:rPr>
              <a:pPr/>
              <a:t>7</a:t>
            </a:fld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703263"/>
            <a:ext cx="4657725" cy="2620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3458784"/>
            <a:ext cx="5607050" cy="52105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F89B2-ABB0-41D1-9BB1-31C5A4A029B1}" type="slidenum">
              <a:rPr lang="en-US" altLang="en-US" smtClean="0">
                <a:latin typeface="Arial" pitchFamily="34" charset="0"/>
              </a:rPr>
              <a:pPr/>
              <a:t>8</a:t>
            </a:fld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BC27-D95D-4B9C-93B7-1965DB6D43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jm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/>
          </p:cNvPr>
          <p:cNvSpPr/>
          <p:nvPr userDrawn="1"/>
        </p:nvSpPr>
        <p:spPr>
          <a:xfrm>
            <a:off x="786605" y="6387967"/>
            <a:ext cx="990600" cy="29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 descr="G:\Corporate\PJM templates and standards\new ppt templates\2012-16-9Ratio-TemplateElements-03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G:\Corporate\PJM templates and standards\new ppt templates\2012-16-9Ratio-TemplateElements-0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>
            <a:fillRect/>
          </a:stretch>
        </p:blipFill>
        <p:spPr bwMode="auto">
          <a:xfrm>
            <a:off x="0" y="0"/>
            <a:ext cx="12188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5733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©2017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7001" y="3810000"/>
            <a:ext cx="4367662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  <p:pic>
        <p:nvPicPr>
          <p:cNvPr id="8" name="Picture 2" descr="G:\Corporate\90th Anniversary Materials\2016 90th Anniversay Idenitifier\2016 90th Anniversary Bug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4343400"/>
            <a:ext cx="1728787" cy="14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hlinkClick r:id="rId2"/>
          </p:cNvPr>
          <p:cNvSpPr/>
          <p:nvPr userDrawn="1"/>
        </p:nvSpPr>
        <p:spPr>
          <a:xfrm>
            <a:off x="760412" y="6381750"/>
            <a:ext cx="990600" cy="2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108602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180332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5005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2057400"/>
            <a:ext cx="538339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2057400"/>
            <a:ext cx="538339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191000"/>
            <a:ext cx="538339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16046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93068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7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pjm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9"/>
          </p:cNvPr>
          <p:cNvSpPr/>
          <p:nvPr/>
        </p:nvSpPr>
        <p:spPr>
          <a:xfrm>
            <a:off x="760412" y="6381750"/>
            <a:ext cx="990600" cy="29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hlinkClick r:id="rId9"/>
          </p:cNvPr>
          <p:cNvSpPr/>
          <p:nvPr/>
        </p:nvSpPr>
        <p:spPr>
          <a:xfrm>
            <a:off x="760412" y="6381750"/>
            <a:ext cx="990600" cy="292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1" descr="G:\Corporate\PJM templates and standards\new ppt templates\2012-16-9Ratio-TemplateElements-0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G:\Corporate\PJM templates and standards\new ppt templates\2012-16-9Ratio-TemplateElements-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/>
          <a:stretch>
            <a:fillRect/>
          </a:stretch>
        </p:blipFill>
        <p:spPr bwMode="auto">
          <a:xfrm>
            <a:off x="0" y="0"/>
            <a:ext cx="12188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696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5733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©2017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1213" y="6381750"/>
            <a:ext cx="450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  <p:sp>
        <p:nvSpPr>
          <p:cNvPr id="3" name="Rounded Rectangle 2">
            <a:hlinkClick r:id="rId9"/>
          </p:cNvPr>
          <p:cNvSpPr/>
          <p:nvPr/>
        </p:nvSpPr>
        <p:spPr>
          <a:xfrm>
            <a:off x="760412" y="6381750"/>
            <a:ext cx="990600" cy="2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28" r:id="rId2"/>
    <p:sldLayoutId id="2147485829" r:id="rId3"/>
    <p:sldLayoutId id="2147485830" r:id="rId4"/>
    <p:sldLayoutId id="2147485831" r:id="rId5"/>
    <p:sldLayoutId id="2147485833" r:id="rId6"/>
    <p:sldLayoutId id="2147485834" r:id="rId7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5pPr>
      <a:lvl6pPr marL="60949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87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80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97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800" dirty="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Cybersecurity at PJM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Jonathon Monken</a:t>
            </a:r>
          </a:p>
          <a:p>
            <a:r>
              <a:rPr lang="en-US" dirty="0" smtClean="0"/>
              <a:t>Senior Director, System Resilience and Strategic Coordination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www.pjm.com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4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Threat Environment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www.pjm.com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652463" y="2895600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66"/>
                </a:solidFill>
              </a:rPr>
              <a:t>Nation state threats</a:t>
            </a:r>
            <a:endParaRPr lang="en-US" altLang="en-US" sz="2400" dirty="0" smtClean="0">
              <a:solidFill>
                <a:srgbClr val="FF0066"/>
              </a:solidFill>
            </a:endParaRPr>
          </a:p>
        </p:txBody>
      </p:sp>
      <p:sp>
        <p:nvSpPr>
          <p:cNvPr id="48133" name="TextBox 7"/>
          <p:cNvSpPr txBox="1">
            <a:spLocks noChangeArrowheads="1"/>
          </p:cNvSpPr>
          <p:nvPr/>
        </p:nvSpPr>
        <p:spPr bwMode="auto">
          <a:xfrm>
            <a:off x="9299575" y="2957513"/>
            <a:ext cx="1660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013366"/>
                </a:solidFill>
              </a:rPr>
              <a:t>Insider</a:t>
            </a:r>
            <a:br>
              <a:rPr lang="en-US" altLang="en-US" sz="2400" b="1" dirty="0" smtClean="0">
                <a:solidFill>
                  <a:srgbClr val="013366"/>
                </a:solidFill>
              </a:rPr>
            </a:br>
            <a:r>
              <a:rPr lang="en-US" altLang="en-US" sz="2400" b="1" dirty="0" smtClean="0">
                <a:solidFill>
                  <a:srgbClr val="013366"/>
                </a:solidFill>
              </a:rPr>
              <a:t>threats</a:t>
            </a:r>
            <a:endParaRPr lang="en-US" altLang="en-US" sz="2400" dirty="0" smtClean="0">
              <a:solidFill>
                <a:srgbClr val="0133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0450" y="2924175"/>
            <a:ext cx="24653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rgbClr val="808080"/>
                </a:solidFill>
              </a:rPr>
              <a:t>Un-attributable threat actors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8338" y="4811713"/>
            <a:ext cx="64849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9900"/>
                </a:solidFill>
              </a:rPr>
              <a:t>Additional man-made or natural events</a:t>
            </a:r>
            <a:endParaRPr lang="en-US" sz="2400" dirty="0">
              <a:solidFill>
                <a:srgbClr val="FF9900"/>
              </a:solidFill>
            </a:endParaRPr>
          </a:p>
        </p:txBody>
      </p:sp>
      <p:pic>
        <p:nvPicPr>
          <p:cNvPr id="481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450975"/>
            <a:ext cx="1285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1963" y="1235075"/>
            <a:ext cx="2743200" cy="11906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40775" y="1303338"/>
            <a:ext cx="2743200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70325" y="1255713"/>
            <a:ext cx="4387850" cy="115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81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289425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5138" y="3998913"/>
            <a:ext cx="11063287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81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455738"/>
            <a:ext cx="1993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552575"/>
            <a:ext cx="1638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60375" y="1235075"/>
            <a:ext cx="2743200" cy="252888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79850" y="1258888"/>
            <a:ext cx="4378325" cy="253047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23313" y="1290638"/>
            <a:ext cx="2760662" cy="25304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5138" y="3998913"/>
            <a:ext cx="11063287" cy="18478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PJM’s Five Strategic Objectives to Manage Threats</a:t>
            </a: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www.pjm.com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11580813" y="5791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 dirty="0" smtClean="0">
              <a:solidFill>
                <a:prstClr val="black"/>
              </a:solidFill>
            </a:endParaRP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144713"/>
            <a:ext cx="89058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140075"/>
            <a:ext cx="889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4173538"/>
            <a:ext cx="889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187950"/>
            <a:ext cx="889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2425" y="1060450"/>
            <a:ext cx="24193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9900"/>
                </a:solidFill>
              </a:rPr>
              <a:t>Risk Management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6238" y="2316163"/>
            <a:ext cx="24193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9900"/>
                </a:solidFill>
              </a:rPr>
              <a:t>Defense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0838" y="3332163"/>
            <a:ext cx="24193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9900"/>
                </a:solidFill>
              </a:rPr>
              <a:t>Response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6238" y="4348163"/>
            <a:ext cx="24193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9900"/>
                </a:solidFill>
              </a:rPr>
              <a:t>Education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46238" y="5394325"/>
            <a:ext cx="24193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9900"/>
                </a:solidFill>
              </a:rPr>
              <a:t>Partnership</a:t>
            </a:r>
          </a:p>
        </p:txBody>
      </p:sp>
      <p:pic>
        <p:nvPicPr>
          <p:cNvPr id="491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908050"/>
            <a:ext cx="631031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1303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Defense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www.pjm.com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5119687" y="1371600"/>
            <a:ext cx="2317750" cy="1360488"/>
          </a:xfrm>
          <a:custGeom>
            <a:avLst/>
            <a:gdLst>
              <a:gd name="connsiteX0" fmla="*/ 0 w 2050712"/>
              <a:gd name="connsiteY0" fmla="*/ 680193 h 1360386"/>
              <a:gd name="connsiteX1" fmla="*/ 388662 w 2050712"/>
              <a:gd name="connsiteY1" fmla="*/ 0 h 1360386"/>
              <a:gd name="connsiteX2" fmla="*/ 1662050 w 2050712"/>
              <a:gd name="connsiteY2" fmla="*/ 0 h 1360386"/>
              <a:gd name="connsiteX3" fmla="*/ 2050712 w 2050712"/>
              <a:gd name="connsiteY3" fmla="*/ 680193 h 1360386"/>
              <a:gd name="connsiteX4" fmla="*/ 1662050 w 2050712"/>
              <a:gd name="connsiteY4" fmla="*/ 1360386 h 1360386"/>
              <a:gd name="connsiteX5" fmla="*/ 388662 w 2050712"/>
              <a:gd name="connsiteY5" fmla="*/ 1360386 h 1360386"/>
              <a:gd name="connsiteX6" fmla="*/ 0 w 2050712"/>
              <a:gd name="connsiteY6" fmla="*/ 680193 h 136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0712" h="1360386">
                <a:moveTo>
                  <a:pt x="0" y="680193"/>
                </a:moveTo>
                <a:lnTo>
                  <a:pt x="388662" y="0"/>
                </a:lnTo>
                <a:lnTo>
                  <a:pt x="1662050" y="0"/>
                </a:lnTo>
                <a:lnTo>
                  <a:pt x="2050712" y="680193"/>
                </a:lnTo>
                <a:lnTo>
                  <a:pt x="1662050" y="1360386"/>
                </a:lnTo>
                <a:lnTo>
                  <a:pt x="388662" y="1360386"/>
                </a:lnTo>
                <a:lnTo>
                  <a:pt x="0" y="680193"/>
                </a:lnTo>
                <a:close/>
              </a:path>
            </a:pathLst>
          </a:custGeom>
          <a:solidFill>
            <a:srgbClr val="FF33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3307" tIns="222168" rIns="323307" bIns="222168" spcCol="1270" anchor="ctr"/>
          <a:lstStyle/>
          <a:p>
            <a:pPr algn="ctr" defTabSz="800100">
              <a:spcAft>
                <a:spcPts val="0"/>
              </a:spcAft>
              <a:defRPr/>
            </a:pPr>
            <a:r>
              <a:rPr lang="en-US" sz="2000" dirty="0" smtClean="0"/>
              <a:t>Information Sharing</a:t>
            </a:r>
            <a:endParaRPr lang="en-US" sz="2000" dirty="0"/>
          </a:p>
        </p:txBody>
      </p:sp>
      <p:sp>
        <p:nvSpPr>
          <p:cNvPr id="12" name="Freeform 11"/>
          <p:cNvSpPr/>
          <p:nvPr/>
        </p:nvSpPr>
        <p:spPr bwMode="auto">
          <a:xfrm>
            <a:off x="5105399" y="2805113"/>
            <a:ext cx="2317750" cy="1360487"/>
          </a:xfrm>
          <a:custGeom>
            <a:avLst/>
            <a:gdLst>
              <a:gd name="connsiteX0" fmla="*/ 0 w 2050712"/>
              <a:gd name="connsiteY0" fmla="*/ 680193 h 1360386"/>
              <a:gd name="connsiteX1" fmla="*/ 388662 w 2050712"/>
              <a:gd name="connsiteY1" fmla="*/ 0 h 1360386"/>
              <a:gd name="connsiteX2" fmla="*/ 1662050 w 2050712"/>
              <a:gd name="connsiteY2" fmla="*/ 0 h 1360386"/>
              <a:gd name="connsiteX3" fmla="*/ 2050712 w 2050712"/>
              <a:gd name="connsiteY3" fmla="*/ 680193 h 1360386"/>
              <a:gd name="connsiteX4" fmla="*/ 1662050 w 2050712"/>
              <a:gd name="connsiteY4" fmla="*/ 1360386 h 1360386"/>
              <a:gd name="connsiteX5" fmla="*/ 388662 w 2050712"/>
              <a:gd name="connsiteY5" fmla="*/ 1360386 h 1360386"/>
              <a:gd name="connsiteX6" fmla="*/ 0 w 2050712"/>
              <a:gd name="connsiteY6" fmla="*/ 680193 h 136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0712" h="1360386">
                <a:moveTo>
                  <a:pt x="0" y="680193"/>
                </a:moveTo>
                <a:lnTo>
                  <a:pt x="388662" y="0"/>
                </a:lnTo>
                <a:lnTo>
                  <a:pt x="1662050" y="0"/>
                </a:lnTo>
                <a:lnTo>
                  <a:pt x="2050712" y="680193"/>
                </a:lnTo>
                <a:lnTo>
                  <a:pt x="1662050" y="1360386"/>
                </a:lnTo>
                <a:lnTo>
                  <a:pt x="388662" y="1360386"/>
                </a:lnTo>
                <a:lnTo>
                  <a:pt x="0" y="680193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3307" tIns="222168" rIns="323307" bIns="222168" spcCol="1270" anchor="ctr"/>
          <a:lstStyle/>
          <a:p>
            <a:pPr algn="ctr" defTabSz="533400">
              <a:spcAft>
                <a:spcPts val="0"/>
              </a:spcAft>
              <a:defRPr/>
            </a:pPr>
            <a:r>
              <a:rPr lang="en-US" sz="2000" b="1" dirty="0" smtClean="0"/>
              <a:t>Defense</a:t>
            </a:r>
            <a:endParaRPr lang="en-US" sz="2000" b="1" dirty="0"/>
          </a:p>
        </p:txBody>
      </p:sp>
      <p:sp>
        <p:nvSpPr>
          <p:cNvPr id="13" name="Freeform 12"/>
          <p:cNvSpPr/>
          <p:nvPr/>
        </p:nvSpPr>
        <p:spPr bwMode="auto">
          <a:xfrm>
            <a:off x="3184524" y="2111375"/>
            <a:ext cx="2317750" cy="1360488"/>
          </a:xfrm>
          <a:custGeom>
            <a:avLst/>
            <a:gdLst>
              <a:gd name="connsiteX0" fmla="*/ 0 w 2050712"/>
              <a:gd name="connsiteY0" fmla="*/ 680193 h 1360386"/>
              <a:gd name="connsiteX1" fmla="*/ 388662 w 2050712"/>
              <a:gd name="connsiteY1" fmla="*/ 0 h 1360386"/>
              <a:gd name="connsiteX2" fmla="*/ 1662050 w 2050712"/>
              <a:gd name="connsiteY2" fmla="*/ 0 h 1360386"/>
              <a:gd name="connsiteX3" fmla="*/ 2050712 w 2050712"/>
              <a:gd name="connsiteY3" fmla="*/ 680193 h 1360386"/>
              <a:gd name="connsiteX4" fmla="*/ 1662050 w 2050712"/>
              <a:gd name="connsiteY4" fmla="*/ 1360386 h 1360386"/>
              <a:gd name="connsiteX5" fmla="*/ 388662 w 2050712"/>
              <a:gd name="connsiteY5" fmla="*/ 1360386 h 1360386"/>
              <a:gd name="connsiteX6" fmla="*/ 0 w 2050712"/>
              <a:gd name="connsiteY6" fmla="*/ 680193 h 136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0712" h="1360386">
                <a:moveTo>
                  <a:pt x="0" y="680193"/>
                </a:moveTo>
                <a:lnTo>
                  <a:pt x="388662" y="0"/>
                </a:lnTo>
                <a:lnTo>
                  <a:pt x="1662050" y="0"/>
                </a:lnTo>
                <a:lnTo>
                  <a:pt x="2050712" y="680193"/>
                </a:lnTo>
                <a:lnTo>
                  <a:pt x="1662050" y="1360386"/>
                </a:lnTo>
                <a:lnTo>
                  <a:pt x="388662" y="1360386"/>
                </a:lnTo>
                <a:lnTo>
                  <a:pt x="0" y="6801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3307" tIns="222168" rIns="323307" bIns="222168" spcCol="1270" anchor="ctr"/>
          <a:lstStyle/>
          <a:p>
            <a:pPr algn="ctr" defTabSz="800100">
              <a:spcAft>
                <a:spcPts val="0"/>
              </a:spcAft>
              <a:defRPr/>
            </a:pPr>
            <a:r>
              <a:rPr lang="en-US" sz="2000" dirty="0"/>
              <a:t>Data Management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7032624" y="2082800"/>
            <a:ext cx="2317750" cy="1360488"/>
          </a:xfrm>
          <a:custGeom>
            <a:avLst/>
            <a:gdLst>
              <a:gd name="connsiteX0" fmla="*/ 0 w 2050712"/>
              <a:gd name="connsiteY0" fmla="*/ 680193 h 1360386"/>
              <a:gd name="connsiteX1" fmla="*/ 388662 w 2050712"/>
              <a:gd name="connsiteY1" fmla="*/ 0 h 1360386"/>
              <a:gd name="connsiteX2" fmla="*/ 1662050 w 2050712"/>
              <a:gd name="connsiteY2" fmla="*/ 0 h 1360386"/>
              <a:gd name="connsiteX3" fmla="*/ 2050712 w 2050712"/>
              <a:gd name="connsiteY3" fmla="*/ 680193 h 1360386"/>
              <a:gd name="connsiteX4" fmla="*/ 1662050 w 2050712"/>
              <a:gd name="connsiteY4" fmla="*/ 1360386 h 1360386"/>
              <a:gd name="connsiteX5" fmla="*/ 388662 w 2050712"/>
              <a:gd name="connsiteY5" fmla="*/ 1360386 h 1360386"/>
              <a:gd name="connsiteX6" fmla="*/ 0 w 2050712"/>
              <a:gd name="connsiteY6" fmla="*/ 680193 h 136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0712" h="1360386">
                <a:moveTo>
                  <a:pt x="0" y="680193"/>
                </a:moveTo>
                <a:lnTo>
                  <a:pt x="388662" y="0"/>
                </a:lnTo>
                <a:lnTo>
                  <a:pt x="1662050" y="0"/>
                </a:lnTo>
                <a:lnTo>
                  <a:pt x="2050712" y="680193"/>
                </a:lnTo>
                <a:lnTo>
                  <a:pt x="1662050" y="1360386"/>
                </a:lnTo>
                <a:lnTo>
                  <a:pt x="388662" y="1360386"/>
                </a:lnTo>
                <a:lnTo>
                  <a:pt x="0" y="680193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3307" tIns="222168" rIns="323307" bIns="222168" spcCol="1270" anchor="ctr"/>
          <a:lstStyle/>
          <a:p>
            <a:pPr algn="ctr" defTabSz="800100">
              <a:spcAft>
                <a:spcPts val="0"/>
              </a:spcAft>
              <a:defRPr/>
            </a:pPr>
            <a:r>
              <a:rPr lang="en-US" sz="2000" dirty="0"/>
              <a:t>Vulnerability Management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3190874" y="3524250"/>
            <a:ext cx="2317750" cy="1360488"/>
          </a:xfrm>
          <a:custGeom>
            <a:avLst/>
            <a:gdLst>
              <a:gd name="connsiteX0" fmla="*/ 0 w 2050712"/>
              <a:gd name="connsiteY0" fmla="*/ 680193 h 1360386"/>
              <a:gd name="connsiteX1" fmla="*/ 388662 w 2050712"/>
              <a:gd name="connsiteY1" fmla="*/ 0 h 1360386"/>
              <a:gd name="connsiteX2" fmla="*/ 1662050 w 2050712"/>
              <a:gd name="connsiteY2" fmla="*/ 0 h 1360386"/>
              <a:gd name="connsiteX3" fmla="*/ 2050712 w 2050712"/>
              <a:gd name="connsiteY3" fmla="*/ 680193 h 1360386"/>
              <a:gd name="connsiteX4" fmla="*/ 1662050 w 2050712"/>
              <a:gd name="connsiteY4" fmla="*/ 1360386 h 1360386"/>
              <a:gd name="connsiteX5" fmla="*/ 388662 w 2050712"/>
              <a:gd name="connsiteY5" fmla="*/ 1360386 h 1360386"/>
              <a:gd name="connsiteX6" fmla="*/ 0 w 2050712"/>
              <a:gd name="connsiteY6" fmla="*/ 680193 h 136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0712" h="1360386">
                <a:moveTo>
                  <a:pt x="0" y="680193"/>
                </a:moveTo>
                <a:lnTo>
                  <a:pt x="388662" y="0"/>
                </a:lnTo>
                <a:lnTo>
                  <a:pt x="1662050" y="0"/>
                </a:lnTo>
                <a:lnTo>
                  <a:pt x="2050712" y="680193"/>
                </a:lnTo>
                <a:lnTo>
                  <a:pt x="1662050" y="1360386"/>
                </a:lnTo>
                <a:lnTo>
                  <a:pt x="388662" y="1360386"/>
                </a:lnTo>
                <a:lnTo>
                  <a:pt x="0" y="680193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3307" tIns="222168" rIns="323307" bIns="222168" spcCol="1270" anchor="ctr"/>
          <a:lstStyle/>
          <a:p>
            <a:pPr algn="ctr" defTabSz="800100">
              <a:spcAft>
                <a:spcPts val="0"/>
              </a:spcAft>
              <a:defRPr/>
            </a:pPr>
            <a:r>
              <a:rPr lang="en-US" sz="2000" dirty="0" smtClean="0"/>
              <a:t>Predictive Analytics</a:t>
            </a:r>
            <a:endParaRPr lang="en-US" sz="2000" dirty="0"/>
          </a:p>
        </p:txBody>
      </p:sp>
      <p:sp>
        <p:nvSpPr>
          <p:cNvPr id="16" name="Freeform 15"/>
          <p:cNvSpPr/>
          <p:nvPr/>
        </p:nvSpPr>
        <p:spPr bwMode="auto">
          <a:xfrm>
            <a:off x="7053262" y="3495675"/>
            <a:ext cx="2317750" cy="1360488"/>
          </a:xfrm>
          <a:custGeom>
            <a:avLst/>
            <a:gdLst>
              <a:gd name="connsiteX0" fmla="*/ 0 w 2050712"/>
              <a:gd name="connsiteY0" fmla="*/ 680193 h 1360386"/>
              <a:gd name="connsiteX1" fmla="*/ 388662 w 2050712"/>
              <a:gd name="connsiteY1" fmla="*/ 0 h 1360386"/>
              <a:gd name="connsiteX2" fmla="*/ 1662050 w 2050712"/>
              <a:gd name="connsiteY2" fmla="*/ 0 h 1360386"/>
              <a:gd name="connsiteX3" fmla="*/ 2050712 w 2050712"/>
              <a:gd name="connsiteY3" fmla="*/ 680193 h 1360386"/>
              <a:gd name="connsiteX4" fmla="*/ 1662050 w 2050712"/>
              <a:gd name="connsiteY4" fmla="*/ 1360386 h 1360386"/>
              <a:gd name="connsiteX5" fmla="*/ 388662 w 2050712"/>
              <a:gd name="connsiteY5" fmla="*/ 1360386 h 1360386"/>
              <a:gd name="connsiteX6" fmla="*/ 0 w 2050712"/>
              <a:gd name="connsiteY6" fmla="*/ 680193 h 136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0712" h="1360386">
                <a:moveTo>
                  <a:pt x="0" y="680193"/>
                </a:moveTo>
                <a:lnTo>
                  <a:pt x="388662" y="0"/>
                </a:lnTo>
                <a:lnTo>
                  <a:pt x="1662050" y="0"/>
                </a:lnTo>
                <a:lnTo>
                  <a:pt x="2050712" y="680193"/>
                </a:lnTo>
                <a:lnTo>
                  <a:pt x="1662050" y="1360386"/>
                </a:lnTo>
                <a:lnTo>
                  <a:pt x="388662" y="1360386"/>
                </a:lnTo>
                <a:lnTo>
                  <a:pt x="0" y="680193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3307" tIns="222168" rIns="323307" bIns="222168" spcCol="1270" anchor="ctr"/>
          <a:lstStyle/>
          <a:p>
            <a:pPr algn="ctr" defTabSz="800100">
              <a:spcAft>
                <a:spcPts val="0"/>
              </a:spcAft>
              <a:defRPr/>
            </a:pPr>
            <a:r>
              <a:rPr lang="en-US" sz="2000" dirty="0" smtClean="0"/>
              <a:t>Impact Analysis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 bwMode="auto">
          <a:xfrm>
            <a:off x="5138737" y="4240213"/>
            <a:ext cx="2317750" cy="1360487"/>
          </a:xfrm>
          <a:custGeom>
            <a:avLst/>
            <a:gdLst>
              <a:gd name="connsiteX0" fmla="*/ 0 w 2050712"/>
              <a:gd name="connsiteY0" fmla="*/ 680193 h 1360386"/>
              <a:gd name="connsiteX1" fmla="*/ 388662 w 2050712"/>
              <a:gd name="connsiteY1" fmla="*/ 0 h 1360386"/>
              <a:gd name="connsiteX2" fmla="*/ 1662050 w 2050712"/>
              <a:gd name="connsiteY2" fmla="*/ 0 h 1360386"/>
              <a:gd name="connsiteX3" fmla="*/ 2050712 w 2050712"/>
              <a:gd name="connsiteY3" fmla="*/ 680193 h 1360386"/>
              <a:gd name="connsiteX4" fmla="*/ 1662050 w 2050712"/>
              <a:gd name="connsiteY4" fmla="*/ 1360386 h 1360386"/>
              <a:gd name="connsiteX5" fmla="*/ 388662 w 2050712"/>
              <a:gd name="connsiteY5" fmla="*/ 1360386 h 1360386"/>
              <a:gd name="connsiteX6" fmla="*/ 0 w 2050712"/>
              <a:gd name="connsiteY6" fmla="*/ 680193 h 136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0712" h="1360386">
                <a:moveTo>
                  <a:pt x="0" y="680193"/>
                </a:moveTo>
                <a:lnTo>
                  <a:pt x="388662" y="0"/>
                </a:lnTo>
                <a:lnTo>
                  <a:pt x="1662050" y="0"/>
                </a:lnTo>
                <a:lnTo>
                  <a:pt x="2050712" y="680193"/>
                </a:lnTo>
                <a:lnTo>
                  <a:pt x="1662050" y="1360386"/>
                </a:lnTo>
                <a:lnTo>
                  <a:pt x="388662" y="1360386"/>
                </a:lnTo>
                <a:lnTo>
                  <a:pt x="0" y="680193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3307" tIns="222168" rIns="323307" bIns="222168" spcCol="1270" anchor="ctr"/>
          <a:lstStyle/>
          <a:p>
            <a:pPr algn="ctr" defTabSz="800100">
              <a:spcAft>
                <a:spcPts val="0"/>
              </a:spcAft>
              <a:defRPr/>
            </a:pPr>
            <a:r>
              <a:rPr lang="en-US" sz="2000" dirty="0"/>
              <a:t>Technology Lifecycle</a:t>
            </a:r>
          </a:p>
        </p:txBody>
      </p:sp>
    </p:spTree>
    <p:extLst>
      <p:ext uri="{BB962C8B-B14F-4D97-AF65-F5344CB8AC3E}">
        <p14:creationId xmlns:p14="http://schemas.microsoft.com/office/powerpoint/2010/main" val="166037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www.pjm.com</a:t>
            </a:r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890587"/>
            <a:ext cx="1191895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628" y="3946386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Reconnaissance </a:t>
            </a:r>
            <a:r>
              <a:rPr lang="en-US" dirty="0" smtClean="0">
                <a:latin typeface="Arial Narrow" panose="020B0606020202030204" pitchFamily="34" charset="0"/>
              </a:rPr>
              <a:t>activity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dirty="0" smtClean="0">
                <a:latin typeface="Arial Narrow" panose="020B0606020202030204" pitchFamily="34" charset="0"/>
              </a:rPr>
              <a:t>to discover characteristics 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dirty="0" smtClean="0">
                <a:latin typeface="Arial Narrow" panose="020B0606020202030204" pitchFamily="34" charset="0"/>
              </a:rPr>
              <a:t>of </a:t>
            </a:r>
            <a:r>
              <a:rPr lang="en-US" dirty="0">
                <a:latin typeface="Arial Narrow" panose="020B0606020202030204" pitchFamily="34" charset="0"/>
              </a:rPr>
              <a:t>PJM systems and </a:t>
            </a:r>
            <a:r>
              <a:rPr lang="en-US" dirty="0" smtClean="0">
                <a:latin typeface="Arial Narrow" panose="020B0606020202030204" pitchFamily="34" charset="0"/>
              </a:rPr>
              <a:t>personnel with a goal of </a:t>
            </a:r>
            <a:r>
              <a:rPr lang="en-US" dirty="0" err="1" smtClean="0">
                <a:latin typeface="Arial Narrow" panose="020B0606020202030204" pitchFamily="34" charset="0"/>
              </a:rPr>
              <a:t>weaponizing</a:t>
            </a:r>
            <a:r>
              <a:rPr lang="en-US" dirty="0" smtClean="0">
                <a:latin typeface="Arial Narrow" panose="020B0606020202030204" pitchFamily="34" charset="0"/>
              </a:rPr>
              <a:t> malware or a customized cyberattack.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6812" y="814696"/>
            <a:ext cx="2209800" cy="20313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The delivery of </a:t>
            </a:r>
            <a:r>
              <a:rPr lang="en-US" dirty="0" smtClean="0">
                <a:latin typeface="Arial Narrow" panose="020B0606020202030204" pitchFamily="34" charset="0"/>
              </a:rPr>
              <a:t>a weaponized package. This </a:t>
            </a:r>
            <a:r>
              <a:rPr lang="en-US" dirty="0">
                <a:latin typeface="Arial Narrow" panose="020B0606020202030204" pitchFamily="34" charset="0"/>
              </a:rPr>
              <a:t>may be via a phishing email, a compromised </a:t>
            </a:r>
            <a:r>
              <a:rPr lang="en-US" dirty="0" smtClean="0">
                <a:latin typeface="Arial Narrow" panose="020B0606020202030204" pitchFamily="34" charset="0"/>
              </a:rPr>
              <a:t>website </a:t>
            </a:r>
            <a:r>
              <a:rPr lang="en-US" dirty="0">
                <a:latin typeface="Arial Narrow" panose="020B0606020202030204" pitchFamily="34" charset="0"/>
              </a:rPr>
              <a:t>(watering hole attack), or a USB stick.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5588" y="3946386"/>
            <a:ext cx="228600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Running the weaponized package to take temporary control of a computer system by taking advantage of a vulnerability.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2012" y="1368693"/>
            <a:ext cx="2057400" cy="14773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Installing an attack toolkit on the exploited system in order to gain persistent access to the system.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0324" y="3946386"/>
            <a:ext cx="205740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Connecting to a command and control server to pick up </a:t>
            </a:r>
            <a:r>
              <a:rPr lang="en-US" dirty="0" smtClean="0">
                <a:latin typeface="Arial Narrow" panose="020B0606020202030204" pitchFamily="34" charset="0"/>
              </a:rPr>
              <a:t>instructions or </a:t>
            </a:r>
            <a:r>
              <a:rPr lang="en-US" dirty="0">
                <a:latin typeface="Arial Narrow" panose="020B0606020202030204" pitchFamily="34" charset="0"/>
              </a:rPr>
              <a:t>additional attack tools.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94812" y="1325829"/>
            <a:ext cx="2057400" cy="14773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Completing the original mission of the attack. Includes data exfiltration, denial of </a:t>
            </a:r>
            <a:r>
              <a:rPr lang="en-US" dirty="0" smtClean="0">
                <a:latin typeface="Arial Narrow" panose="020B0606020202030204" pitchFamily="34" charset="0"/>
              </a:rPr>
              <a:t>service </a:t>
            </a:r>
            <a:r>
              <a:rPr lang="en-US" dirty="0">
                <a:latin typeface="Arial Narrow" panose="020B0606020202030204" pitchFamily="34" charset="0"/>
              </a:rPr>
              <a:t>and sabotage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8012" y="152400"/>
            <a:ext cx="10969625" cy="639763"/>
          </a:xfrm>
        </p:spPr>
        <p:txBody>
          <a:bodyPr/>
          <a:lstStyle/>
          <a:p>
            <a:r>
              <a:rPr lang="en-US" dirty="0"/>
              <a:t>Phases of the Cyber Kill Chain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0812" y="5918284"/>
            <a:ext cx="48814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 Narrow" panose="020B0606020202030204" pitchFamily="34" charset="0"/>
              </a:rPr>
              <a:t>Cyber Kill Chain is a registered trademark of Lockheed-Martin (</a:t>
            </a:r>
            <a:r>
              <a:rPr lang="en-US" sz="1050" dirty="0" err="1" smtClean="0">
                <a:latin typeface="Arial Narrow" panose="020B0606020202030204" pitchFamily="34" charset="0"/>
              </a:rPr>
              <a:t>Weaponization</a:t>
            </a:r>
            <a:r>
              <a:rPr lang="en-US" sz="1050" dirty="0" smtClean="0">
                <a:latin typeface="Arial Narrow" panose="020B0606020202030204" pitchFamily="34" charset="0"/>
              </a:rPr>
              <a:t> phase excluded).</a:t>
            </a:r>
            <a:endParaRPr lang="en-US" sz="105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018932" y="1860248"/>
            <a:ext cx="2743200" cy="1143000"/>
          </a:xfrm>
          <a:prstGeom prst="roundRect">
            <a:avLst>
              <a:gd name="adj" fmla="val 7436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 Narrow" panose="020B0506020202030204" pitchFamily="34" charset="0"/>
              </a:rPr>
              <a:t>Situational Awareness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61131" y="4343399"/>
            <a:ext cx="2743200" cy="1143000"/>
          </a:xfrm>
          <a:prstGeom prst="roundRect">
            <a:avLst>
              <a:gd name="adj" fmla="val 7436"/>
            </a:avLst>
          </a:prstGeom>
          <a:solidFill>
            <a:srgbClr val="FF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 Narrow" panose="020B0506020202030204" pitchFamily="34" charset="0"/>
              </a:rPr>
              <a:t>Commercial Sources</a:t>
            </a:r>
          </a:p>
        </p:txBody>
      </p:sp>
      <p:sp>
        <p:nvSpPr>
          <p:cNvPr id="69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>
                <a:latin typeface="Arial Narrow" pitchFamily="34" charset="0"/>
              </a:rPr>
              <a:t>Response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11567" y="4343400"/>
            <a:ext cx="2743200" cy="1143000"/>
          </a:xfrm>
          <a:prstGeom prst="roundRect">
            <a:avLst>
              <a:gd name="adj" fmla="val 7436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 Narrow" panose="020B0506020202030204" pitchFamily="34" charset="0"/>
              </a:rPr>
              <a:t>Industry Sources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20770" y="1604088"/>
            <a:ext cx="3747285" cy="2647822"/>
            <a:chOff x="4220770" y="1499158"/>
            <a:chExt cx="3747285" cy="26478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770" y="1499158"/>
              <a:ext cx="3747285" cy="264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74292" y="3086343"/>
              <a:ext cx="2438400" cy="92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+mj-lt"/>
                </a:rPr>
                <a:t>Response Coordination</a:t>
              </a:r>
            </a:p>
            <a:p>
              <a:endParaRPr lang="en-US" dirty="0">
                <a:latin typeface="+mj-lt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588043" y="1860249"/>
            <a:ext cx="2743200" cy="1143000"/>
          </a:xfrm>
          <a:prstGeom prst="roundRect">
            <a:avLst>
              <a:gd name="adj" fmla="val 7436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 Narrow" panose="020B0506020202030204" pitchFamily="34" charset="0"/>
              </a:rPr>
              <a:t>Government Sources</a:t>
            </a:r>
          </a:p>
        </p:txBody>
      </p:sp>
    </p:spTree>
    <p:extLst>
      <p:ext uri="{BB962C8B-B14F-4D97-AF65-F5344CB8AC3E}">
        <p14:creationId xmlns:p14="http://schemas.microsoft.com/office/powerpoint/2010/main" val="31732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Arial Narrow" panose="020B0606020202030204" pitchFamily="34" charset="0"/>
              </a:rPr>
              <a:t>Education</a:t>
            </a:r>
          </a:p>
        </p:txBody>
      </p:sp>
      <p:sp>
        <p:nvSpPr>
          <p:cNvPr id="74755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www.pjm.com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87935"/>
              </p:ext>
            </p:extLst>
          </p:nvPr>
        </p:nvGraphicFramePr>
        <p:xfrm>
          <a:off x="1751012" y="1219200"/>
          <a:ext cx="5943600" cy="464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/>
              </a:tblGrid>
              <a:tr h="60628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j-lt"/>
                        </a:rPr>
                        <a:t>Training and Exercise Activities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T="45714" marB="45714" anchor="ctr"/>
                </a:tc>
              </a:tr>
              <a:tr h="52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smtClean="0">
                          <a:latin typeface="+mn-lt"/>
                        </a:rPr>
                        <a:t>Corporate-wide Training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T="45714" marB="45714" anchor="ctr"/>
                </a:tc>
              </a:tr>
              <a:tr h="929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smtClean="0">
                          <a:latin typeface="+mn-lt"/>
                        </a:rPr>
                        <a:t>Comprehensive</a:t>
                      </a:r>
                      <a:r>
                        <a:rPr lang="en-US" sz="2000" kern="0" baseline="0" dirty="0" smtClean="0">
                          <a:latin typeface="+mn-lt"/>
                        </a:rPr>
                        <a:t> E</a:t>
                      </a:r>
                      <a:r>
                        <a:rPr lang="en-US" sz="2000" kern="0" dirty="0" smtClean="0">
                          <a:latin typeface="+mn-lt"/>
                        </a:rPr>
                        <a:t>xercises</a:t>
                      </a:r>
                      <a:endParaRPr lang="en-US" sz="2000" kern="1200" dirty="0" smtClean="0">
                        <a:latin typeface="+mn-lt"/>
                      </a:endParaRPr>
                    </a:p>
                    <a:p>
                      <a:pPr marL="952393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0" dirty="0" smtClean="0">
                          <a:latin typeface="+mn-lt"/>
                        </a:rPr>
                        <a:t>GridEx</a:t>
                      </a:r>
                      <a:r>
                        <a:rPr lang="en-US" sz="2000" kern="0" baseline="0" dirty="0" smtClean="0">
                          <a:latin typeface="+mn-lt"/>
                        </a:rPr>
                        <a:t> and EarthEx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T="45714" marB="45714" anchor="ctr"/>
                </a:tc>
              </a:tr>
              <a:tr h="52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smtClean="0">
                          <a:latin typeface="+mn-lt"/>
                        </a:rPr>
                        <a:t>NERC CIP Training and Assessment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T="45714" marB="45714" anchor="ctr"/>
                </a:tc>
              </a:tr>
              <a:tr h="153594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000" kern="0" dirty="0" smtClean="0">
                          <a:latin typeface="+mn-lt"/>
                        </a:rPr>
                        <a:t>Cybersecurity Education</a:t>
                      </a:r>
                    </a:p>
                    <a:p>
                      <a:pPr marL="952393" lvl="1" indent="-3429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0" dirty="0" smtClean="0">
                          <a:latin typeface="+mn-lt"/>
                        </a:rPr>
                        <a:t>Professional Certifications</a:t>
                      </a:r>
                    </a:p>
                    <a:p>
                      <a:pPr marL="952393" lvl="1" indent="-3429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0" dirty="0" smtClean="0">
                          <a:latin typeface="+mn-lt"/>
                        </a:rPr>
                        <a:t>Certificate Programs</a:t>
                      </a:r>
                    </a:p>
                    <a:p>
                      <a:pPr marL="952393" lvl="1" indent="-3429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0" dirty="0" smtClean="0">
                          <a:latin typeface="+mn-lt"/>
                        </a:rPr>
                        <a:t>Advanced Degrees</a:t>
                      </a:r>
                    </a:p>
                  </a:txBody>
                  <a:tcPr marT="45714" marB="45714" anchor="ctr"/>
                </a:tc>
              </a:tr>
              <a:tr h="52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smtClean="0">
                          <a:latin typeface="+mn-lt"/>
                        </a:rPr>
                        <a:t>Proposed PJM Security and Resilience Committee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T="45714" marB="45714" anchor="ctr"/>
                </a:tc>
              </a:tr>
            </a:tbl>
          </a:graphicData>
        </a:graphic>
      </p:graphicFrame>
      <p:pic>
        <p:nvPicPr>
          <p:cNvPr id="747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1905000"/>
            <a:ext cx="16113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/>
          <a:stretch>
            <a:fillRect/>
          </a:stretch>
        </p:blipFill>
        <p:spPr bwMode="auto">
          <a:xfrm>
            <a:off x="8304212" y="4114800"/>
            <a:ext cx="12303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www.pjm.com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4001247" y="-21006"/>
            <a:ext cx="76946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2800" dirty="0">
                <a:solidFill>
                  <a:srgbClr val="454545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" charset="0"/>
              </a:defRPr>
            </a:lvl5pPr>
            <a:lvl6pPr marL="609493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6pPr>
            <a:lvl7pPr marL="1218987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7pPr>
            <a:lvl8pPr marL="1828480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8pPr>
            <a:lvl9pPr marL="2437973" algn="r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Cybersecurity Partnerships</a:t>
            </a:r>
            <a:endParaRPr lang="en-US" kern="0" dirty="0"/>
          </a:p>
        </p:txBody>
      </p:sp>
      <p:pic>
        <p:nvPicPr>
          <p:cNvPr id="8" name="Picture 4" descr="C:\Users\monkej\Desktop\Presentations\partners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362200"/>
            <a:ext cx="2887662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522412" y="1338761"/>
            <a:ext cx="1639237" cy="1480639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838200"/>
            <a:ext cx="2293522" cy="2205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4046021"/>
            <a:ext cx="2369722" cy="22785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085012" y="2362200"/>
            <a:ext cx="1066800" cy="51469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72274" y="4191000"/>
            <a:ext cx="998538" cy="74612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96447" y="4191000"/>
            <a:ext cx="1066800" cy="51469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5012" y="2514600"/>
            <a:ext cx="1143000" cy="52891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monkej\Desktop\national-guar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4086443"/>
            <a:ext cx="1714501" cy="17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this road taking us?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8012" y="1371600"/>
            <a:ext cx="10969625" cy="4525963"/>
          </a:xfrm>
        </p:spPr>
        <p:txBody>
          <a:bodyPr/>
          <a:lstStyle/>
          <a:p>
            <a:r>
              <a:rPr lang="en-US" sz="4000" dirty="0" smtClean="0"/>
              <a:t>Machine-speed information sharing</a:t>
            </a:r>
          </a:p>
          <a:p>
            <a:r>
              <a:rPr lang="en-US" sz="4000" dirty="0" smtClean="0"/>
              <a:t>Larger attacks surface area</a:t>
            </a:r>
          </a:p>
          <a:p>
            <a:pPr lvl="1"/>
            <a:r>
              <a:rPr lang="en-US" sz="3600" dirty="0" err="1" smtClean="0"/>
              <a:t>IoT</a:t>
            </a:r>
            <a:r>
              <a:rPr lang="en-US" sz="3600" dirty="0" smtClean="0"/>
              <a:t> Devices</a:t>
            </a:r>
          </a:p>
          <a:p>
            <a:pPr lvl="1"/>
            <a:r>
              <a:rPr lang="en-US" sz="3600" dirty="0" smtClean="0"/>
              <a:t>Distributed Energy Resources</a:t>
            </a:r>
          </a:p>
          <a:p>
            <a:r>
              <a:rPr lang="en-US" sz="4000" dirty="0" smtClean="0"/>
              <a:t>Evolving threat actors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www.pjm.com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190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FF00FF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884</Words>
  <Application>Microsoft Office PowerPoint</Application>
  <PresentationFormat>Custom</PresentationFormat>
  <Paragraphs>126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Cybersecurity at PJM</vt:lpstr>
      <vt:lpstr>Threat Environment</vt:lpstr>
      <vt:lpstr>PJM’s Five Strategic Objectives to Manage Threats</vt:lpstr>
      <vt:lpstr>Defense</vt:lpstr>
      <vt:lpstr>Phases of the Cyber Kill Chain®</vt:lpstr>
      <vt:lpstr>Response</vt:lpstr>
      <vt:lpstr>Education</vt:lpstr>
      <vt:lpstr>PowerPoint Presentation</vt:lpstr>
      <vt:lpstr>Where is this road taking us?</vt:lpstr>
    </vt:vector>
  </TitlesOfParts>
  <Company>
 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dcterms:created xsi:type="dcterms:W3CDTF">2018-03-16T18:12:55.8801400Z</dcterms:created>
  <dcterms:modified xsi:type="dcterms:W3CDTF">2018-03-16T18:12:55.8801400Z</dcterms:modified>
</cp:coreProperties>
</file>